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E27BA2-C6D8-4B1C-AB29-A1DFA78E8F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70C1A0-EAAE-47F2-9687-B11CB2166B8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5A8C05-21BA-415F-AB71-E20CF71C4EE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3F11DA-565C-4280-99B5-7DFACE78337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06ADE35-00AA-48E4-BB4A-3D011F67440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0C95C05-E9AC-4099-B2AE-0FC9E84A3E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049E12-AFB0-477A-B6C8-16400ACBB5B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8C42002-0E93-4314-B8E7-EA6B8243F9E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AA3AE02-40DB-41CC-A298-114A91ED27B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EA2A87D-6A6C-496F-B9C9-B0E671A29D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DD953AB-FDAB-4B35-9B9B-023D954119E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FB0543-8CAB-4B2B-9DAE-46D477E42AA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38394B8-31B9-4834-BCE0-DBE090F640B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9491B6-0DDB-4A4A-9F68-241A0BFA9FC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6735767-10F1-4316-B52F-67A0B7F335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4A9FE5-1016-4072-871E-E8522F68AD5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5268DBE-1D9C-449B-A60C-E3779207A05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DA7B5D-60D2-43A8-91B0-65A5F172B8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7D0F1C-118A-43E7-913B-9FF240C694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753227-3C10-46D3-ABC7-60D4B1F6FA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2797DA-9376-4C6B-AF0A-3834913C4A9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30721F-7EA2-46C7-8253-B82929241C2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C27BFE-D679-455A-B338-EDA7E26FEFE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007741-BAA5-4004-833E-B198FBC5A0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56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684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5B8CDA-39ED-45B9-A7FE-7618BEEC323B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684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56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684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3A948E5-C272-4B04-81B3-9F09980ED536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6840" cy="38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arxiv.org/abs/2108.03490-" TargetMode="External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All accidents- 2618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503640" y="1629720"/>
            <a:ext cx="9070200" cy="268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/>
          </p:nvPr>
        </p:nvSpPr>
        <p:spPr>
          <a:xfrm>
            <a:off x="360000" y="1800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Selecting only Lat,Lon- 2618 rows- better clusters defined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360" y="1620000"/>
            <a:ext cx="10078200" cy="297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07020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Kmeans- 26 DP with accident hotspot sum: 54-172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3208680" y="1620000"/>
            <a:ext cx="3810240" cy="3087000"/>
          </a:xfrm>
          <a:prstGeom prst="rect">
            <a:avLst/>
          </a:prstGeom>
          <a:ln w="0">
            <a:noFill/>
          </a:ln>
        </p:spPr>
      </p:pic>
      <p:sp>
        <p:nvSpPr>
          <p:cNvPr id="113" name=""/>
          <p:cNvSpPr/>
          <p:nvPr/>
        </p:nvSpPr>
        <p:spPr>
          <a:xfrm>
            <a:off x="720000" y="4689720"/>
            <a:ext cx="8236440" cy="178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Note: We can remove overlapping DP and choose more accident spot as centroid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Using Fatal Accidents LatLOnFreq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96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 used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Silhoutte Score- 0.75(max) at ~5 Clusters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2-Davies-Bouldin Index- 0.2 (least) @ ~4 clusters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/>
          </p:nvPr>
        </p:nvSpPr>
        <p:spPr>
          <a:xfrm>
            <a:off x="504000" y="13176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5 clusters based on (lat,lon,accident_freq) not useful since far spots clustered together- 84 rows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360000" y="4693320"/>
            <a:ext cx="902016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only Lat,Lon for clustering on next slide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3420000" y="1620000"/>
            <a:ext cx="3122640" cy="2513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/>
          </p:nvPr>
        </p:nvSpPr>
        <p:spPr>
          <a:xfrm>
            <a:off x="360000" y="1800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Selecting only unique Lat,Lon- 84 rows- better clusters defined- n_clusters=26 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3310200" y="1790640"/>
            <a:ext cx="3436920" cy="253224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1080000" y="4797720"/>
            <a:ext cx="7558920" cy="6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Well defined clusters for Lat Lon on 84 unique fatal accidents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07020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Kmeans- 26 DP with accident hotspot sum: 1-9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5220000" y="1620000"/>
            <a:ext cx="3803400" cy="305892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360000" y="1771920"/>
            <a:ext cx="3810240" cy="3087000"/>
          </a:xfrm>
          <a:prstGeom prst="rect">
            <a:avLst/>
          </a:prstGeom>
          <a:ln w="0">
            <a:noFill/>
          </a:ln>
        </p:spPr>
      </p:pic>
      <p:sp>
        <p:nvSpPr>
          <p:cNvPr id="125" name=""/>
          <p:cNvSpPr/>
          <p:nvPr/>
        </p:nvSpPr>
        <p:spPr>
          <a:xfrm>
            <a:off x="616680" y="5053320"/>
            <a:ext cx="8922240" cy="6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Left- All accidents                                                       Right-Fatal Accidents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DBSCAN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53892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Haversine used for distance on earth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IN" sz="3200" spc="-1" strike="noStrike">
                <a:latin typeface="Arial"/>
              </a:rPr>
              <a:t>    </a:t>
            </a:r>
            <a:r>
              <a:rPr b="0" lang="en-IN" sz="3200" spc="-1" strike="noStrike">
                <a:latin typeface="Arial"/>
              </a:rPr>
              <a:t>2- epsilon-min_sample: Noise+Cluster Silhoutte Score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Epsilon= 0.000047 ~ 300m 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min_sample= 3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number of clusters= 14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average silhouette score= 0.9417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189000" y="5053320"/>
            <a:ext cx="989064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https://stackoverflow.com/questions/34579213/dbscan-for-clustering-of-geographic-location-data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29" name=""/>
          <p:cNvSpPr/>
          <p:nvPr/>
        </p:nvSpPr>
        <p:spPr>
          <a:xfrm>
            <a:off x="181440" y="4500000"/>
            <a:ext cx="9898200" cy="37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Haversine Distance: This is the appropriate metric for spherical coordinates (latitude and longitude), taking into account the curvature of the Earth. It calculates the great-circle distance between two points on a sphere given their longitudes and latitudes.</a:t>
            </a:r>
            <a:endParaRPr b="0" lang="en-IN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20000" y="189720"/>
            <a:ext cx="907020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latin typeface="Arial"/>
              </a:rPr>
              <a:t>Test-1 epsilon =300m, min_sample=5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>
            <a:lum contrast="-3000"/>
          </a:blip>
          <a:stretch/>
        </p:blipFill>
        <p:spPr>
          <a:xfrm rot="12000">
            <a:off x="-1195200" y="1821960"/>
            <a:ext cx="12636360" cy="3735000"/>
          </a:xfrm>
          <a:prstGeom prst="rect">
            <a:avLst/>
          </a:prstGeom>
          <a:ln w="0">
            <a:noFill/>
          </a:ln>
        </p:spPr>
      </p:pic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080000" y="1572120"/>
            <a:ext cx="8638920" cy="256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Used df_latlon-  2618 rows with  n,m... lat lon-- not unique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0" y="-75240"/>
            <a:ext cx="9754920" cy="187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Used df_freq_dbscan with unique lat lon plus Accident freq-- 268 locations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rcRect l="25307" t="26306" r="57854" b="26314"/>
          <a:stretch/>
        </p:blipFill>
        <p:spPr>
          <a:xfrm>
            <a:off x="2700000" y="1620000"/>
            <a:ext cx="3418920" cy="2849040"/>
          </a:xfrm>
          <a:prstGeom prst="rect">
            <a:avLst/>
          </a:prstGeom>
          <a:ln w="0">
            <a:noFill/>
          </a:ln>
        </p:spPr>
      </p:pic>
      <p:sp>
        <p:nvSpPr>
          <p:cNvPr id="135" name=""/>
          <p:cNvSpPr/>
          <p:nvPr/>
        </p:nvSpPr>
        <p:spPr>
          <a:xfrm>
            <a:off x="631440" y="4577760"/>
            <a:ext cx="8727480" cy="14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14 clusters which look relevant and clustered close: epsilon- 300m min_sample=3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68720" y="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Optimisation DBSCAN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7" name=""/>
          <p:cNvSpPr/>
          <p:nvPr/>
        </p:nvSpPr>
        <p:spPr>
          <a:xfrm>
            <a:off x="324000" y="797760"/>
            <a:ext cx="9439560" cy="463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1- Silhouette Score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epsilon=[0.000045,0.000050, 0.000040]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min_samples=[3,4,5,6,8,9]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The result: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solidFill>
                  <a:srgbClr val="000000"/>
                </a:solidFill>
                <a:latin typeface="Arial"/>
                <a:ea typeface="DejaVu Sans"/>
              </a:rPr>
              <a:t>epsilon= 4e-05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solidFill>
                  <a:srgbClr val="000000"/>
                </a:solidFill>
                <a:latin typeface="Arial"/>
                <a:ea typeface="DejaVu Sans"/>
              </a:rPr>
              <a:t>min_sample= 3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solidFill>
                  <a:srgbClr val="000000"/>
                </a:solidFill>
                <a:latin typeface="Arial"/>
                <a:ea typeface="DejaVu Sans"/>
              </a:rPr>
              <a:t>number of clusters= 194 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IN" sz="1200" spc="-1" strike="noStrike">
                <a:solidFill>
                  <a:srgbClr val="000000"/>
                </a:solidFill>
                <a:latin typeface="Arial"/>
                <a:ea typeface="DejaVu Sans"/>
              </a:rPr>
              <a:t>average silhouette score= 0.9417</a:t>
            </a:r>
            <a:endParaRPr b="0" lang="en-IN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2- Z-value max (as given in paper)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IN" sz="1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z_score = (num_clusters - num_noise) / np.sqrt(num_clusters + num_noise)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Optimal Result: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000" spc="-1" strike="noStrike">
                <a:solidFill>
                  <a:srgbClr val="000000"/>
                </a:solidFill>
                <a:latin typeface="Arial"/>
                <a:ea typeface="DejaVu Sans"/>
              </a:rPr>
              <a:t>np.float64(4.5e-05) ~ 300m </a:t>
            </a: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Conclusion: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Epsilon= 0.000045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min_sample=3</a:t>
            </a:r>
            <a:endParaRPr b="0" lang="en-IN" sz="20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4067280" y="946080"/>
            <a:ext cx="2591640" cy="203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Fatal Accidents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286080" y="1514880"/>
            <a:ext cx="3484800" cy="264636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8720" y="427212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84 unique fatal accident locations with 107 accidents 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360000" y="104760"/>
            <a:ext cx="9070200" cy="187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14 Clusters-with centroid demand points and sum of accidents (max=59~60)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-93240" y="1998360"/>
            <a:ext cx="12114720" cy="3580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20000" y="189720"/>
            <a:ext cx="907020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latin typeface="Arial"/>
              </a:rPr>
              <a:t> </a:t>
            </a:r>
            <a:r>
              <a:rPr b="1" lang="en-IN" sz="4400" spc="-1" strike="noStrike">
                <a:latin typeface="Arial"/>
              </a:rPr>
              <a:t>epsilon =200m, min_sample=3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360000" y="1392120"/>
            <a:ext cx="8638920" cy="256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Used df_latlon-  2618 rows with  n,m... lat lon-- not unique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3297960" y="1980000"/>
            <a:ext cx="3360960" cy="2799000"/>
          </a:xfrm>
          <a:prstGeom prst="rect">
            <a:avLst/>
          </a:prstGeom>
          <a:ln w="0">
            <a:noFill/>
          </a:ln>
        </p:spPr>
      </p:pic>
      <p:sp>
        <p:nvSpPr>
          <p:cNvPr id="144" name=""/>
          <p:cNvSpPr/>
          <p:nvPr/>
        </p:nvSpPr>
        <p:spPr>
          <a:xfrm>
            <a:off x="631440" y="4578120"/>
            <a:ext cx="8727480" cy="14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Max. Fatal points are clustered as outliers -1, tweaked parameters but same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0" y="-75240"/>
            <a:ext cx="9754920" cy="187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Used df_freq_dbscan with unique lat lon plus Accident freq-- 84 locations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631440" y="4577760"/>
            <a:ext cx="8727480" cy="14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1 cluster which epsilon- 200m min_sample=3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3371760" y="1800000"/>
            <a:ext cx="3313440" cy="2484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20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Why is DBSCAN not clustering well?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279360" y="1697760"/>
            <a:ext cx="9619560" cy="388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Earlier, the dataset was uniformly distributed all accidents were accross highways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Fatal accidents are spaced at some distance and less data points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So, fatal points far off no closer to each other considered as Outliers</a:t>
            </a:r>
            <a:endParaRPr b="0" lang="en-IN" sz="3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Conclusion- we can try Kmeans since better clustering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 Cluster vs DBSCAN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rcRect l="32935" t="0" r="36384" b="0"/>
          <a:stretch/>
        </p:blipFill>
        <p:spPr>
          <a:xfrm>
            <a:off x="720360" y="1278360"/>
            <a:ext cx="2878560" cy="2680560"/>
          </a:xfrm>
          <a:prstGeom prst="rect">
            <a:avLst/>
          </a:prstGeom>
          <a:ln w="0"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rcRect l="19749" t="0" r="53432" b="0"/>
          <a:stretch/>
        </p:blipFill>
        <p:spPr>
          <a:xfrm>
            <a:off x="6120360" y="1160280"/>
            <a:ext cx="2698560" cy="2978640"/>
          </a:xfrm>
          <a:prstGeom prst="rect">
            <a:avLst/>
          </a:prstGeom>
          <a:ln w="0">
            <a:noFill/>
          </a:ln>
        </p:spPr>
      </p:pic>
      <p:sp>
        <p:nvSpPr>
          <p:cNvPr id="153" name=""/>
          <p:cNvSpPr/>
          <p:nvPr/>
        </p:nvSpPr>
        <p:spPr>
          <a:xfrm>
            <a:off x="459360" y="3942360"/>
            <a:ext cx="9439560" cy="14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Kmeans- 25 clusters Hotspot range 54-172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DBSCAN- 14 clusters Hotspot range 20-70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OPTICS- Robust than DBSCAN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614160" y="1350360"/>
            <a:ext cx="3884760" cy="2608560"/>
          </a:xfrm>
          <a:prstGeom prst="rect">
            <a:avLst/>
          </a:prstGeom>
          <a:ln w="0">
            <a:noFill/>
          </a:ln>
        </p:spPr>
      </p:pic>
      <p:sp>
        <p:nvSpPr>
          <p:cNvPr id="156" name=""/>
          <p:cNvSpPr/>
          <p:nvPr/>
        </p:nvSpPr>
        <p:spPr>
          <a:xfrm>
            <a:off x="402480" y="4680000"/>
            <a:ext cx="9136440" cy="178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Optics test1 gave 20 clusters with Accident sum range of centroids ranging from 18 to 145 </a:t>
            </a:r>
            <a:endParaRPr b="0" lang="en-IN" sz="20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5580000" y="1326600"/>
            <a:ext cx="3672720" cy="287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0" y="1411920"/>
            <a:ext cx="3810240" cy="3087000"/>
          </a:xfrm>
          <a:prstGeom prst="rect">
            <a:avLst/>
          </a:prstGeom>
          <a:ln w="0">
            <a:noFill/>
          </a:ln>
        </p:spPr>
      </p:pic>
      <p:pic>
        <p:nvPicPr>
          <p:cNvPr id="160" name="" descr=""/>
          <p:cNvPicPr/>
          <p:nvPr/>
        </p:nvPicPr>
        <p:blipFill>
          <a:blip r:embed="rId2"/>
          <a:srcRect l="24358" t="0" r="54981" b="0"/>
          <a:stretch/>
        </p:blipFill>
        <p:spPr>
          <a:xfrm>
            <a:off x="3780000" y="900000"/>
            <a:ext cx="2497680" cy="3580560"/>
          </a:xfrm>
          <a:prstGeom prst="rect">
            <a:avLst/>
          </a:prstGeom>
          <a:ln w="0">
            <a:noFill/>
          </a:ln>
        </p:spPr>
      </p:pic>
      <p:pic>
        <p:nvPicPr>
          <p:cNvPr id="161" name="" descr=""/>
          <p:cNvPicPr/>
          <p:nvPr/>
        </p:nvPicPr>
        <p:blipFill>
          <a:blip r:embed="rId3"/>
          <a:stretch/>
        </p:blipFill>
        <p:spPr>
          <a:xfrm>
            <a:off x="6406920" y="1440000"/>
            <a:ext cx="3672720" cy="287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 | DBSCAN | OPTICS</a:t>
            </a:r>
            <a:endParaRPr b="0" lang="en-IN" sz="4400" spc="-1" strike="noStrike">
              <a:latin typeface="Arial"/>
            </a:endParaRPr>
          </a:p>
        </p:txBody>
      </p:sp>
      <p:graphicFrame>
        <p:nvGraphicFramePr>
          <p:cNvPr id="163" name=""/>
          <p:cNvGraphicFramePr/>
          <p:nvPr/>
        </p:nvGraphicFramePr>
        <p:xfrm>
          <a:off x="223560" y="1375920"/>
          <a:ext cx="9475920" cy="2100960"/>
        </p:xfrm>
        <a:graphic>
          <a:graphicData uri="http://schemas.openxmlformats.org/drawingml/2006/table">
            <a:tbl>
              <a:tblPr/>
              <a:tblGrid>
                <a:gridCol w="1901880"/>
                <a:gridCol w="3401640"/>
                <a:gridCol w="1986480"/>
                <a:gridCol w="2186280"/>
              </a:tblGrid>
              <a:tr h="34632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KMeans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DBSCAN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OPTICS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No. of Clusters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14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7576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Accident Sum Range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54-172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18-72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18-145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Optimisation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Silhoutte Score, Elbow Point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akar"/>
                        </a:rPr>
                        <a:t>Silhoutte Score, Z-score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63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Parameters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n_clusters=25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e=300m, min_sample=3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Xi=0.05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min_sample=5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min_cluster_size=3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402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  <a:ea typeface="Noto Sans CJK SC"/>
                        </a:rPr>
                        <a:t>Methodology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64" name=""/>
          <p:cNvSpPr/>
          <p:nvPr/>
        </p:nvSpPr>
        <p:spPr>
          <a:xfrm>
            <a:off x="180000" y="4577760"/>
            <a:ext cx="9439560" cy="10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Conclusion: OPTICS dp= 20 should be choosen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Why?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" descr=""/>
          <p:cNvPicPr/>
          <p:nvPr/>
        </p:nvPicPr>
        <p:blipFill>
          <a:blip r:embed="rId1"/>
          <a:stretch/>
        </p:blipFill>
        <p:spPr>
          <a:xfrm>
            <a:off x="180000" y="0"/>
            <a:ext cx="7559280" cy="3419280"/>
          </a:xfrm>
          <a:prstGeom prst="rect">
            <a:avLst/>
          </a:prstGeom>
          <a:ln w="0">
            <a:noFill/>
          </a:ln>
        </p:spPr>
      </p:pic>
      <p:pic>
        <p:nvPicPr>
          <p:cNvPr id="166" name="" descr=""/>
          <p:cNvPicPr/>
          <p:nvPr/>
        </p:nvPicPr>
        <p:blipFill>
          <a:blip r:embed="rId2"/>
          <a:stretch/>
        </p:blipFill>
        <p:spPr>
          <a:xfrm>
            <a:off x="0" y="2970720"/>
            <a:ext cx="7739640" cy="269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"/>
          <p:cNvSpPr/>
          <p:nvPr/>
        </p:nvSpPr>
        <p:spPr>
          <a:xfrm>
            <a:off x="181440" y="99720"/>
            <a:ext cx="9898200" cy="13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Current Ambulance Deployment</a:t>
            </a:r>
            <a:endParaRPr b="0" lang="en-IN" sz="4400" spc="-1" strike="noStrike">
              <a:latin typeface="Arial"/>
            </a:endParaRPr>
          </a:p>
        </p:txBody>
      </p:sp>
      <p:graphicFrame>
        <p:nvGraphicFramePr>
          <p:cNvPr id="168" name=""/>
          <p:cNvGraphicFramePr/>
          <p:nvPr/>
        </p:nvGraphicFramePr>
        <p:xfrm>
          <a:off x="246240" y="956880"/>
          <a:ext cx="5075280" cy="2375640"/>
        </p:xfrm>
        <a:graphic>
          <a:graphicData uri="http://schemas.openxmlformats.org/drawingml/2006/table">
            <a:tbl>
              <a:tblPr/>
              <a:tblGrid>
                <a:gridCol w="2431080"/>
                <a:gridCol w="952200"/>
                <a:gridCol w="1692360"/>
              </a:tblGrid>
              <a:tr h="2160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7196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Demand Points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26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Potential Sources (black)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207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Ambulances Deployed(blue)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pic>
        <p:nvPicPr>
          <p:cNvPr id="169" name="" descr=""/>
          <p:cNvPicPr/>
          <p:nvPr/>
        </p:nvPicPr>
        <p:blipFill>
          <a:blip r:embed="rId1"/>
          <a:srcRect l="5022" t="7391" r="44066" b="29632"/>
          <a:stretch/>
        </p:blipFill>
        <p:spPr>
          <a:xfrm>
            <a:off x="3747600" y="956880"/>
            <a:ext cx="6152040" cy="3441960"/>
          </a:xfrm>
          <a:prstGeom prst="rect">
            <a:avLst/>
          </a:prstGeom>
          <a:ln w="0">
            <a:noFill/>
          </a:ln>
        </p:spPr>
      </p:pic>
      <p:sp>
        <p:nvSpPr>
          <p:cNvPr id="170" name=""/>
          <p:cNvSpPr/>
          <p:nvPr/>
        </p:nvSpPr>
        <p:spPr>
          <a:xfrm>
            <a:off x="1620000" y="4577760"/>
            <a:ext cx="8818560" cy="100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1- Most accident cluster does not have an ambulance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2- Not deployed at an optimal location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171" name=""/>
          <p:cNvSpPr/>
          <p:nvPr/>
        </p:nvSpPr>
        <p:spPr>
          <a:xfrm rot="18720000">
            <a:off x="5207040" y="3504960"/>
            <a:ext cx="2263680" cy="27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 rot="18720000">
            <a:off x="6567840" y="3787200"/>
            <a:ext cx="2263680" cy="27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Accidents shown with intensity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0" y="1344960"/>
            <a:ext cx="10078200" cy="297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"/>
          <p:cNvSpPr/>
          <p:nvPr/>
        </p:nvSpPr>
        <p:spPr>
          <a:xfrm>
            <a:off x="0" y="180000"/>
            <a:ext cx="8109720" cy="71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Distance-Time Matrics DpxS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121680" y="1075680"/>
            <a:ext cx="1137960" cy="930960"/>
          </a:xfrm>
          <a:prstGeom prst="rect">
            <a:avLst/>
          </a:prstGeom>
          <a:ln w="0">
            <a:noFill/>
          </a:ln>
        </p:spPr>
      </p:pic>
      <p:sp>
        <p:nvSpPr>
          <p:cNvPr id="175" name=""/>
          <p:cNvSpPr/>
          <p:nvPr/>
        </p:nvSpPr>
        <p:spPr>
          <a:xfrm>
            <a:off x="1260000" y="1255320"/>
            <a:ext cx="3426480" cy="144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1- Used OpenStreetMap- osrm-py for distance which uses routes like Google Map API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Considers route as correct direction of traffic flow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176" name="" descr=""/>
          <p:cNvPicPr/>
          <p:nvPr/>
        </p:nvPicPr>
        <p:blipFill>
          <a:blip r:embed="rId2"/>
          <a:srcRect l="24992" t="0" r="0" b="0"/>
          <a:stretch/>
        </p:blipFill>
        <p:spPr>
          <a:xfrm>
            <a:off x="180000" y="2880000"/>
            <a:ext cx="1979640" cy="1481040"/>
          </a:xfrm>
          <a:prstGeom prst="rect">
            <a:avLst/>
          </a:prstGeom>
          <a:ln w="0">
            <a:noFill/>
          </a:ln>
        </p:spPr>
      </p:pic>
      <p:sp>
        <p:nvSpPr>
          <p:cNvPr id="177" name=""/>
          <p:cNvSpPr/>
          <p:nvPr/>
        </p:nvSpPr>
        <p:spPr>
          <a:xfrm>
            <a:off x="180000" y="4320000"/>
            <a:ext cx="2519640" cy="12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2- Since the median is accesible from both sides , Chainage Source-Accident as distance Matrix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3"/>
          <a:srcRect l="0" t="5388" r="0" b="16190"/>
          <a:stretch/>
        </p:blipFill>
        <p:spPr>
          <a:xfrm>
            <a:off x="2880000" y="2880000"/>
            <a:ext cx="4679640" cy="2616120"/>
          </a:xfrm>
          <a:prstGeom prst="rect">
            <a:avLst/>
          </a:prstGeom>
          <a:ln w="0">
            <a:noFill/>
          </a:ln>
        </p:spPr>
      </p:pic>
      <p:sp>
        <p:nvSpPr>
          <p:cNvPr id="179" name=""/>
          <p:cNvSpPr/>
          <p:nvPr/>
        </p:nvSpPr>
        <p:spPr>
          <a:xfrm>
            <a:off x="3420000" y="1800000"/>
            <a:ext cx="2159640" cy="17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" descr=""/>
          <p:cNvPicPr/>
          <p:nvPr/>
        </p:nvPicPr>
        <p:blipFill>
          <a:blip r:embed="rId4"/>
          <a:srcRect l="1101" t="5884" r="31785" b="2143"/>
          <a:stretch/>
        </p:blipFill>
        <p:spPr>
          <a:xfrm>
            <a:off x="5940000" y="1080000"/>
            <a:ext cx="3959280" cy="287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"/>
          <p:cNvSpPr/>
          <p:nvPr/>
        </p:nvSpPr>
        <p:spPr>
          <a:xfrm>
            <a:off x="0" y="0"/>
            <a:ext cx="9900360" cy="13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Double Standard Model with PuLP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82" name=""/>
          <p:cNvSpPr txBox="1"/>
          <p:nvPr/>
        </p:nvSpPr>
        <p:spPr>
          <a:xfrm>
            <a:off x="5033880" y="806760"/>
            <a:ext cx="5046840" cy="99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2 Time Matrix used</a:t>
            </a:r>
            <a:endParaRPr b="0" lang="en-IN" sz="1600" spc="-1" strike="noStrike">
              <a:latin typeface="Arial"/>
            </a:endParaRPr>
          </a:p>
          <a:p>
            <a:endParaRPr b="0" lang="en-IN" sz="1600" spc="-1" strike="noStrike">
              <a:latin typeface="Arial"/>
            </a:endParaRPr>
          </a:p>
          <a:p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1- OSRM </a:t>
            </a:r>
            <a:endParaRPr b="0" lang="en-IN" sz="1600" spc="-1" strike="noStrike">
              <a:latin typeface="Arial"/>
            </a:endParaRPr>
          </a:p>
          <a:p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2-Chainage 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183" name=""/>
          <p:cNvSpPr txBox="1"/>
          <p:nvPr/>
        </p:nvSpPr>
        <p:spPr>
          <a:xfrm>
            <a:off x="4673160" y="2340000"/>
            <a:ext cx="5046840" cy="2121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Parameters to work with: </a:t>
            </a: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Variable</a:t>
            </a: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-</a:t>
            </a: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Fixed</a:t>
            </a: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b="0" lang="en-IN" sz="1600" spc="-1" strike="noStrike">
                <a:solidFill>
                  <a:srgbClr val="000000"/>
                </a:solidFill>
                <a:latin typeface="Arial"/>
                <a:ea typeface="DejaVu Sans"/>
              </a:rPr>
              <a:t>our case</a:t>
            </a:r>
            <a:endParaRPr b="0" lang="en-IN" sz="1600" spc="-1" strike="noStrike">
              <a:latin typeface="Arial"/>
            </a:endParaRPr>
          </a:p>
          <a:p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N----&gt; Number of demand points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R1----&gt; Primary Coverage Time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R2----&gt; Secondary Coverage Time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Alpha (a)-----&gt; Level of reliabilty (% of </a:t>
            </a:r>
            <a:r>
              <a:rPr b="0" lang="en-IN" sz="1600" spc="-1" strike="noStrike">
                <a:solidFill>
                  <a:srgbClr val="81d41a"/>
                </a:solidFill>
                <a:latin typeface="Arial"/>
                <a:ea typeface="DejaVu Sans"/>
              </a:rPr>
              <a:t>coverage)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p_j----&gt; max number of </a:t>
            </a: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ambulanbces/source(2)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P-----&gt; Max no. Ambulances that can be </a:t>
            </a: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alloted(10)</a:t>
            </a:r>
            <a:endParaRPr b="0" lang="en-IN" sz="16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ff4000"/>
                </a:solidFill>
                <a:latin typeface="Arial"/>
                <a:ea typeface="DejaVu Sans"/>
              </a:rPr>
              <a:t>m----&gt; Potential sources (16)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180000" y="741960"/>
            <a:ext cx="4320000" cy="483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"/>
          <p:cNvSpPr txBox="1"/>
          <p:nvPr/>
        </p:nvSpPr>
        <p:spPr>
          <a:xfrm>
            <a:off x="180000" y="0"/>
            <a:ext cx="9631800" cy="1340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4400" spc="-1" strike="noStrike">
                <a:latin typeface="Arial"/>
              </a:rPr>
              <a:t>Iterations used to check optimisation results</a:t>
            </a:r>
            <a:endParaRPr b="0" lang="en-IN" sz="4400" spc="-1" strike="noStrike">
              <a:latin typeface="Arial"/>
            </a:endParaRPr>
          </a:p>
        </p:txBody>
      </p:sp>
      <p:graphicFrame>
        <p:nvGraphicFramePr>
          <p:cNvPr id="186" name=""/>
          <p:cNvGraphicFramePr/>
          <p:nvPr/>
        </p:nvGraphicFramePr>
        <p:xfrm>
          <a:off x="134640" y="1654200"/>
          <a:ext cx="10829880" cy="3808080"/>
        </p:xfrm>
        <a:graphic>
          <a:graphicData uri="http://schemas.openxmlformats.org/drawingml/2006/table">
            <a:tbl>
              <a:tblPr/>
              <a:tblGrid>
                <a:gridCol w="1047960"/>
                <a:gridCol w="904680"/>
                <a:gridCol w="1690920"/>
                <a:gridCol w="3750480"/>
              </a:tblGrid>
              <a:tr h="6382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r1(min)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r2(min)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Alpha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Result (-1 </a:t>
                      </a:r>
                      <a:r>
                        <a:rPr b="0" lang="en-IN" sz="1800" spc="-1" strike="noStrike">
                          <a:latin typeface="Arial"/>
                        </a:rPr>
                        <a:t>Infeasible, </a:t>
                      </a:r>
                      <a:r>
                        <a:rPr b="0" lang="en-IN" sz="1800" spc="-1" strike="noStrike">
                          <a:latin typeface="Arial"/>
                        </a:rPr>
                        <a:t>0-Not </a:t>
                      </a:r>
                      <a:r>
                        <a:rPr b="0" lang="en-IN" sz="1800" spc="-1" strike="noStrike">
                          <a:latin typeface="Arial"/>
                        </a:rPr>
                        <a:t>Solved,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r>
                        <a:rPr b="0" lang="en-IN" sz="1800" spc="-1" strike="noStrike">
                          <a:latin typeface="Arial"/>
                        </a:rPr>
                        <a:t>1-Optimal </a:t>
                      </a:r>
                      <a:r>
                        <a:rPr b="0" lang="en-IN" sz="1800" spc="-1" strike="noStrike">
                          <a:latin typeface="Arial"/>
                        </a:rPr>
                        <a:t>Soln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603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30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603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30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30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 (Full </a:t>
                      </a:r>
                      <a:r>
                        <a:rPr b="0" lang="en-IN" sz="1800" spc="-1" strike="noStrike">
                          <a:latin typeface="Arial"/>
                        </a:rPr>
                        <a:t>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25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1.0(Full </a:t>
                      </a:r>
                      <a:r>
                        <a:rPr b="0" lang="en-IN" sz="1800" spc="-1" strike="noStrike">
                          <a:latin typeface="Arial"/>
                        </a:rPr>
                        <a:t>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20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1.0(Full 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87" name=""/>
          <p:cNvSpPr txBox="1"/>
          <p:nvPr/>
        </p:nvSpPr>
        <p:spPr>
          <a:xfrm>
            <a:off x="4250880" y="900000"/>
            <a:ext cx="546912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1800" spc="-1" strike="noStrike">
                <a:latin typeface="Arial"/>
              </a:rPr>
              <a:t>Time Matrix Order---&gt;Chainage,Orsm</a:t>
            </a:r>
            <a:endParaRPr b="0" lang="en-IN" sz="1800" spc="-1" strike="noStrike">
              <a:latin typeface="Arial"/>
            </a:endParaRPr>
          </a:p>
          <a:p>
            <a:r>
              <a:rPr b="0" lang="en-IN" sz="1800" spc="-1" strike="noStrike">
                <a:latin typeface="Arial"/>
              </a:rPr>
              <a:t>N=26 DP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"/>
          <p:cNvGraphicFramePr/>
          <p:nvPr/>
        </p:nvGraphicFramePr>
        <p:xfrm>
          <a:off x="541080" y="72720"/>
          <a:ext cx="7918920" cy="5207760"/>
        </p:xfrm>
        <a:graphic>
          <a:graphicData uri="http://schemas.openxmlformats.org/drawingml/2006/table">
            <a:tbl>
              <a:tblPr/>
              <a:tblGrid>
                <a:gridCol w="1122120"/>
                <a:gridCol w="968760"/>
                <a:gridCol w="1810800"/>
                <a:gridCol w="4017240"/>
              </a:tblGrid>
              <a:tr h="6382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r1(min)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r2(min)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Alpha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Result (-</a:t>
                      </a:r>
                      <a:r>
                        <a:rPr b="0" lang="en-IN" sz="1800" spc="-1" strike="noStrike">
                          <a:latin typeface="Arial"/>
                        </a:rPr>
                        <a:t>1 </a:t>
                      </a:r>
                      <a:r>
                        <a:rPr b="0" lang="en-IN" sz="1800" spc="-1" strike="noStrike">
                          <a:latin typeface="Arial"/>
                        </a:rPr>
                        <a:t>Infeasibl</a:t>
                      </a:r>
                      <a:r>
                        <a:rPr b="0" lang="en-IN" sz="1800" spc="-1" strike="noStrike">
                          <a:latin typeface="Arial"/>
                        </a:rPr>
                        <a:t>e, 0-Not </a:t>
                      </a:r>
                      <a:r>
                        <a:rPr b="0" lang="en-IN" sz="1800" spc="-1" strike="noStrike">
                          <a:latin typeface="Arial"/>
                        </a:rPr>
                        <a:t>Solved,</a:t>
                      </a:r>
                      <a:endParaRPr b="0" lang="en-IN" sz="1800" spc="-1" strike="noStrike">
                        <a:latin typeface="Arial"/>
                      </a:endParaRPr>
                    </a:p>
                    <a:p>
                      <a:r>
                        <a:rPr b="0" lang="en-IN" sz="1800" spc="-1" strike="noStrike">
                          <a:latin typeface="Arial"/>
                        </a:rPr>
                        <a:t>1-</a:t>
                      </a:r>
                      <a:r>
                        <a:rPr b="0" lang="en-IN" sz="1800" spc="-1" strike="noStrike">
                          <a:latin typeface="Arial"/>
                        </a:rPr>
                        <a:t>Optimal </a:t>
                      </a:r>
                      <a:r>
                        <a:rPr b="0" lang="en-IN" sz="1800" spc="-1" strike="noStrike">
                          <a:latin typeface="Arial"/>
                        </a:rPr>
                        <a:t>Soln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603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       </a:t>
                      </a:r>
                      <a:r>
                        <a:rPr b="0" lang="en-IN" sz="1800" spc="-1" strike="noStrike">
                          <a:latin typeface="Arial"/>
                        </a:rPr>
                        <a:t>z=107.0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603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 (Full 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1.0(Full 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1.0(Full 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         z=107.0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         z=61.0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        </a:t>
                      </a:r>
                      <a:r>
                        <a:rPr b="0" lang="en-IN" sz="1800" spc="-1" strike="noStrike">
                          <a:latin typeface="Arial"/>
                        </a:rPr>
                        <a:t> z=61.0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1.0(Full </a:t>
                      </a:r>
                      <a:r>
                        <a:rPr b="0" lang="en-IN" sz="1800" spc="-1" strike="noStrike">
                          <a:latin typeface="Arial"/>
                        </a:rPr>
                        <a:t>Covg)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1,-1        </a:t>
                      </a:r>
                      <a:r>
                        <a:rPr b="0" lang="en-IN" sz="1800" spc="-1" strike="noStrike">
                          <a:latin typeface="Arial"/>
                        </a:rPr>
                        <a:t> 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160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4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6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0.8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IN" sz="1800" spc="-1" strike="noStrike">
                          <a:latin typeface="Arial"/>
                        </a:rPr>
                        <a:t>-1 , -1  </a:t>
                      </a:r>
                      <a:r>
                        <a:rPr b="0" lang="en-IN" sz="1800" spc="-1" strike="noStrike">
                          <a:latin typeface="Arial"/>
                        </a:rPr>
                        <a:t>No more </a:t>
                      </a:r>
                      <a:r>
                        <a:rPr b="0" lang="en-IN" sz="1800" spc="-1" strike="noStrike">
                          <a:latin typeface="Arial"/>
                        </a:rPr>
                        <a:t>optimisa</a:t>
                      </a:r>
                      <a:r>
                        <a:rPr b="0" lang="en-IN" sz="1800" spc="-1" strike="noStrike">
                          <a:latin typeface="Arial"/>
                        </a:rPr>
                        <a:t>tion 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89" name=""/>
          <p:cNvSpPr txBox="1"/>
          <p:nvPr/>
        </p:nvSpPr>
        <p:spPr>
          <a:xfrm>
            <a:off x="290880" y="6057720"/>
            <a:ext cx="546912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1800" spc="-1" strike="noStrike">
                <a:latin typeface="Arial"/>
              </a:rPr>
              <a:t>Conclusion---- </a:t>
            </a:r>
            <a:endParaRPr b="0" lang="en-IN" sz="1800" spc="-1" strike="noStrike">
              <a:latin typeface="Arial"/>
            </a:endParaRPr>
          </a:p>
          <a:p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Fatal Accidents shown with intensity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3288600" y="1620000"/>
            <a:ext cx="3370320" cy="2455920"/>
          </a:xfrm>
          <a:prstGeom prst="rect">
            <a:avLst/>
          </a:prstGeom>
          <a:ln w="0">
            <a:noFill/>
          </a:ln>
        </p:spPr>
      </p:pic>
      <p:sp>
        <p:nvSpPr>
          <p:cNvPr id="94" name=""/>
          <p:cNvSpPr/>
          <p:nvPr/>
        </p:nvSpPr>
        <p:spPr>
          <a:xfrm>
            <a:off x="360000" y="4680000"/>
            <a:ext cx="975024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  <a:ea typeface="DejaVu Sans"/>
              </a:rPr>
              <a:t>Max Fatal accidents at a location is 3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Countplot at chainage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468360" y="1172160"/>
            <a:ext cx="9070200" cy="2680200"/>
          </a:xfrm>
          <a:prstGeom prst="rect">
            <a:avLst/>
          </a:prstGeom>
          <a:ln w="0"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2520000" y="3420000"/>
            <a:ext cx="5078880" cy="2157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Outliers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No outlier for 2*std dev.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Ideally- Total Acc.=Clustered Acc.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Using new data frame df_freq which has 1008 rows 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df-2618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df_freq-1008 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Clustering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Kmeans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DBSCAN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OPTICS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02" name=""/>
          <p:cNvSpPr/>
          <p:nvPr/>
        </p:nvSpPr>
        <p:spPr>
          <a:xfrm>
            <a:off x="540000" y="4797720"/>
            <a:ext cx="6298560" cy="60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https://arxiv.org/abs/2108.03490-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Reference Link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200" cy="94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IN" sz="4400" spc="-1" strike="noStrike">
                <a:latin typeface="Arial"/>
              </a:rPr>
              <a:t>KMeans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Metrics used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1- Silhoutte Score- 0.75(max) at 25 Clusters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2-Davies-Bouldin Index- 0.2 (least) @ 27 clusters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05" name=""/>
          <p:cNvSpPr/>
          <p:nvPr/>
        </p:nvSpPr>
        <p:spPr>
          <a:xfrm>
            <a:off x="288360" y="3600000"/>
            <a:ext cx="9070200" cy="32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/>
          </p:nvPr>
        </p:nvSpPr>
        <p:spPr>
          <a:xfrm>
            <a:off x="504000" y="131760"/>
            <a:ext cx="9070200" cy="328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25 clusters based on (lat,lon,accident_freq) not useful since far spots clustered together- 1008 rows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180000" y="1620000"/>
            <a:ext cx="9740880" cy="2878560"/>
          </a:xfrm>
          <a:prstGeom prst="rect">
            <a:avLst/>
          </a:prstGeom>
          <a:ln w="0">
            <a:noFill/>
          </a:ln>
        </p:spPr>
      </p:pic>
      <p:sp>
        <p:nvSpPr>
          <p:cNvPr id="108" name=""/>
          <p:cNvSpPr/>
          <p:nvPr/>
        </p:nvSpPr>
        <p:spPr>
          <a:xfrm>
            <a:off x="360000" y="4693320"/>
            <a:ext cx="902016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only Lat,Lon for clustering on next slide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2024-06-28T16:39:50Z</dcterms:created>
  <dc:creator/>
  <dc:description/>
  <dc:language>en-IN</dc:language>
  <cp:lastModifiedBy/>
  <dcterms:modified xsi:type="dcterms:W3CDTF">2024-07-09T18:28:39Z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